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72" r:id="rId6"/>
    <p:sldId id="301" r:id="rId7"/>
    <p:sldId id="273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74" r:id="rId24"/>
    <p:sldId id="302" r:id="rId25"/>
    <p:sldId id="275" r:id="rId26"/>
    <p:sldId id="276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94959" autoAdjust="0"/>
  </p:normalViewPr>
  <p:slideViewPr>
    <p:cSldViewPr>
      <p:cViewPr varScale="1">
        <p:scale>
          <a:sx n="69" d="100"/>
          <a:sy n="69" d="100"/>
        </p:scale>
        <p:origin x="69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07496" y="-2412205"/>
            <a:ext cx="9668273" cy="9668273"/>
            <a:chOff x="11707496" y="-2412205"/>
            <a:chExt cx="9668273" cy="9668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7496" y="-2412205"/>
              <a:ext cx="9668273" cy="96682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72222" y="5870457"/>
            <a:ext cx="9668273" cy="9668273"/>
            <a:chOff x="6772222" y="5870457"/>
            <a:chExt cx="9668273" cy="96682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72222" y="5870457"/>
              <a:ext cx="9668273" cy="966827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639069" y="3815566"/>
            <a:ext cx="14147631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키오스크</a:t>
            </a:r>
            <a:r>
              <a:rPr lang="en-US" altLang="ko-KR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결과 보고</a:t>
            </a:r>
            <a:endParaRPr lang="en-US" sz="7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43200" y="2769973"/>
            <a:ext cx="10896600" cy="9079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300" kern="0" spc="-1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2025</a:t>
            </a:r>
            <a:r>
              <a:rPr lang="ko-KR" altLang="en-US" sz="5300" kern="0" spc="-1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년도 </a:t>
            </a:r>
            <a:r>
              <a:rPr lang="en-US" altLang="ko-KR" sz="5300" kern="0" spc="-1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</a:t>
            </a:r>
            <a:endParaRPr lang="en-US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253968" y="8571429"/>
            <a:ext cx="18793650" cy="1920311"/>
            <a:chOff x="-253968" y="8571429"/>
            <a:chExt cx="18793650" cy="19203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53968" y="8571429"/>
              <a:ext cx="18793650" cy="19203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6156" y="-654806"/>
            <a:ext cx="46001" cy="6909649"/>
            <a:chOff x="1346156" y="-654806"/>
            <a:chExt cx="46001" cy="69096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6156" y="-654806"/>
              <a:ext cx="46001" cy="6909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0582" y="3498744"/>
            <a:ext cx="176532" cy="2756099"/>
            <a:chOff x="1370582" y="3498744"/>
            <a:chExt cx="176532" cy="27560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0582" y="3498744"/>
              <a:ext cx="176532" cy="27560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8095238"/>
            <a:ext cx="18285714" cy="476190"/>
            <a:chOff x="0" y="8095238"/>
            <a:chExt cx="18285714" cy="476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0" y="8095238"/>
              <a:ext cx="18285714" cy="476190"/>
            </a:xfrm>
            <a:prstGeom prst="rect">
              <a:avLst/>
            </a:prstGeom>
          </p:spPr>
        </p:pic>
      </p:grpSp>
      <p:sp>
        <p:nvSpPr>
          <p:cNvPr id="21" name="Object 9"/>
          <p:cNvSpPr txBox="1"/>
          <p:nvPr/>
        </p:nvSpPr>
        <p:spPr>
          <a:xfrm>
            <a:off x="3959949" y="5122769"/>
            <a:ext cx="1036581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[</a:t>
            </a:r>
            <a:r>
              <a:rPr lang="ko-KR" altLang="en-US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과정 명</a:t>
            </a:r>
            <a:r>
              <a:rPr lang="en-US" altLang="ko-KR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] : </a:t>
            </a:r>
            <a:r>
              <a:rPr lang="ko-KR" altLang="en-US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클라우드 기반 자바 웹 보안 개발자</a:t>
            </a:r>
            <a:br>
              <a:rPr lang="en-US" altLang="ko-KR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</a:br>
            <a:r>
              <a:rPr lang="en-US" altLang="ko-KR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		[2024.10.22 – 2025-04.28]</a:t>
            </a:r>
            <a:endParaRPr 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11791D-927E-4F23-801E-9F9A9ACEB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37F826-656F-4666-A296-D6BED5F340AF}"/>
              </a:ext>
            </a:extLst>
          </p:cNvPr>
          <p:cNvSpPr txBox="1"/>
          <p:nvPr/>
        </p:nvSpPr>
        <p:spPr>
          <a:xfrm>
            <a:off x="5760000" y="8239289"/>
            <a:ext cx="1089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상품 종류에 따라 다른 맛 선택 가능</a:t>
            </a:r>
            <a:r>
              <a:rPr lang="en-US" altLang="ko-KR" dirty="0"/>
              <a:t>,</a:t>
            </a:r>
            <a:r>
              <a:rPr lang="ko-KR" altLang="en-US" dirty="0"/>
              <a:t> 개수를 참고하여</a:t>
            </a:r>
            <a:r>
              <a:rPr lang="en-US" altLang="ko-KR" dirty="0"/>
              <a:t> </a:t>
            </a:r>
            <a:r>
              <a:rPr lang="ko-KR" altLang="en-US" dirty="0"/>
              <a:t>수량마다 다른 맛 조합을 선택 가능</a:t>
            </a:r>
            <a:br>
              <a:rPr lang="en-US" altLang="ko-KR" dirty="0"/>
            </a:br>
            <a:r>
              <a:rPr lang="en-US" altLang="ko-KR" b="1" dirty="0"/>
              <a:t>· </a:t>
            </a:r>
            <a:r>
              <a:rPr lang="ko-KR" altLang="en-US" b="1" dirty="0"/>
              <a:t>보안 기능</a:t>
            </a:r>
            <a:endParaRPr lang="en-US" altLang="ko-KR" b="1" dirty="0"/>
          </a:p>
          <a:p>
            <a:r>
              <a:rPr lang="ko-KR" altLang="en-US" dirty="0"/>
              <a:t>맛을 전부 선택해야 다음 페이지로 이동 가능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D8D863-DB7F-0D55-7775-91B36AAE7FB7}"/>
              </a:ext>
            </a:extLst>
          </p:cNvPr>
          <p:cNvSpPr txBox="1"/>
          <p:nvPr/>
        </p:nvSpPr>
        <p:spPr>
          <a:xfrm>
            <a:off x="5760000" y="7713812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#4 </a:t>
            </a:r>
            <a:r>
              <a:rPr lang="ko-KR" altLang="en-US" sz="2400" b="1" dirty="0"/>
              <a:t>맛 선택 화면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1127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B50252-78B9-4EAD-AE0D-407FF4E0C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6D30B3-F57D-4B47-8690-DEA0B73EA13A}"/>
              </a:ext>
            </a:extLst>
          </p:cNvPr>
          <p:cNvSpPr txBox="1"/>
          <p:nvPr/>
        </p:nvSpPr>
        <p:spPr>
          <a:xfrm>
            <a:off x="5756371" y="8271335"/>
            <a:ext cx="11271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상품 종류 및 맛 선택 완료한 후 담기 버튼을 눌렀을 시 다시 상품 선택 화면으로 이동</a:t>
            </a:r>
            <a:br>
              <a:rPr lang="en-US" altLang="ko-KR" dirty="0"/>
            </a:br>
            <a:r>
              <a:rPr lang="ko-KR" altLang="en-US" dirty="0"/>
              <a:t>담기 버튼으로 데이터가 결제하기 옆 상품 결제 금액과</a:t>
            </a:r>
            <a:r>
              <a:rPr lang="en-US" altLang="ko-KR" dirty="0"/>
              <a:t> </a:t>
            </a:r>
            <a:r>
              <a:rPr lang="ko-KR" altLang="en-US" dirty="0"/>
              <a:t>장바구니 우측 상단에 데이터 요소의 개수를 표시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A712C-D1D4-7565-38B2-23B3EF43E8DC}"/>
              </a:ext>
            </a:extLst>
          </p:cNvPr>
          <p:cNvSpPr txBox="1"/>
          <p:nvPr/>
        </p:nvSpPr>
        <p:spPr>
          <a:xfrm>
            <a:off x="5760000" y="7729835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#5 </a:t>
            </a:r>
            <a:r>
              <a:rPr lang="ko-KR" altLang="en-US" sz="2400" b="1" dirty="0"/>
              <a:t>맛 선택 후 상품 선택 화면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1190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E5D15C-50B2-4077-9046-138C7AE65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9850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019686-B2AF-40EE-9344-F1FCE7F4824E}"/>
              </a:ext>
            </a:extLst>
          </p:cNvPr>
          <p:cNvSpPr txBox="1"/>
          <p:nvPr/>
        </p:nvSpPr>
        <p:spPr>
          <a:xfrm>
            <a:off x="5760000" y="7741939"/>
            <a:ext cx="246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#6 </a:t>
            </a:r>
            <a:r>
              <a:rPr lang="ko-KR" altLang="en-US" sz="2400" b="1" dirty="0"/>
              <a:t>장바구니 화면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AD063-5135-211C-1BF1-48262C064F53}"/>
              </a:ext>
            </a:extLst>
          </p:cNvPr>
          <p:cNvSpPr txBox="1"/>
          <p:nvPr/>
        </p:nvSpPr>
        <p:spPr>
          <a:xfrm>
            <a:off x="5760000" y="8267700"/>
            <a:ext cx="1001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장바구니 페이지에서</a:t>
            </a:r>
            <a:r>
              <a:rPr lang="en-US" altLang="ko-KR" dirty="0"/>
              <a:t> </a:t>
            </a:r>
            <a:r>
              <a:rPr lang="ko-KR" altLang="en-US" dirty="0"/>
              <a:t>메뉴 담기를 완료한 주문 내역들을 저장하여 출력</a:t>
            </a:r>
            <a:endParaRPr lang="en-US" altLang="ko-KR" dirty="0"/>
          </a:p>
          <a:p>
            <a:r>
              <a:rPr lang="ko-KR" altLang="en-US" dirty="0"/>
              <a:t>결제하기 전 최종적으로 상품의 옵션 확인</a:t>
            </a:r>
            <a:r>
              <a:rPr lang="en-US" altLang="ko-KR" dirty="0"/>
              <a:t>, </a:t>
            </a:r>
            <a:r>
              <a:rPr lang="ko-KR" altLang="en-US" dirty="0"/>
              <a:t>수량 조절</a:t>
            </a:r>
            <a:r>
              <a:rPr lang="en-US" altLang="ko-KR" dirty="0"/>
              <a:t>, </a:t>
            </a:r>
            <a:r>
              <a:rPr lang="ko-KR" altLang="en-US" dirty="0"/>
              <a:t>주문 내역을 클릭하여</a:t>
            </a:r>
            <a:r>
              <a:rPr lang="en-US" altLang="ko-KR" dirty="0"/>
              <a:t> </a:t>
            </a:r>
            <a:r>
              <a:rPr lang="ko-KR" altLang="en-US" dirty="0"/>
              <a:t>상세정보를 확인 가능</a:t>
            </a:r>
            <a:br>
              <a:rPr lang="en-US" altLang="ko-KR" dirty="0"/>
            </a:br>
            <a:r>
              <a:rPr lang="ko-KR" altLang="en-US" dirty="0"/>
              <a:t>하단에서 결제 방법을 선택하여 신용카드 클릭 시 결제 페이지</a:t>
            </a:r>
            <a:r>
              <a:rPr lang="en-US" altLang="ko-KR" dirty="0"/>
              <a:t>1</a:t>
            </a:r>
            <a:r>
              <a:rPr lang="ko-KR" altLang="en-US" dirty="0"/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2713103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A837C0-3035-465A-B693-204A43940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985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0285CF-EF13-4AC3-B5E0-C890EBA7F9D5}"/>
              </a:ext>
            </a:extLst>
          </p:cNvPr>
          <p:cNvSpPr txBox="1"/>
          <p:nvPr/>
        </p:nvSpPr>
        <p:spPr>
          <a:xfrm>
            <a:off x="5760000" y="7783186"/>
            <a:ext cx="315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#7 </a:t>
            </a:r>
            <a:r>
              <a:rPr lang="ko-KR" altLang="en-US" sz="2400" b="1" dirty="0"/>
              <a:t>결제 페이지 </a:t>
            </a:r>
            <a:r>
              <a:rPr lang="en-US" altLang="ko-KR" sz="2400" b="1" dirty="0"/>
              <a:t>1</a:t>
            </a:r>
            <a:r>
              <a:rPr lang="ko-KR" altLang="en-US" sz="2400" b="1" dirty="0"/>
              <a:t> 화면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F57BA4-8F85-2709-5932-1C3409139826}"/>
              </a:ext>
            </a:extLst>
          </p:cNvPr>
          <p:cNvSpPr txBox="1"/>
          <p:nvPr/>
        </p:nvSpPr>
        <p:spPr>
          <a:xfrm>
            <a:off x="5760000" y="8345217"/>
            <a:ext cx="5004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하단 결제버튼을 클릭하여 결제 페이지 </a:t>
            </a:r>
            <a:r>
              <a:rPr lang="en-US" altLang="ko-KR" dirty="0"/>
              <a:t>2</a:t>
            </a:r>
            <a:r>
              <a:rPr lang="ko-KR" altLang="en-US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293362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642283-5096-4857-B656-145F00889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40D63B-00AA-4BAC-8257-CAAAAE70515E}"/>
              </a:ext>
            </a:extLst>
          </p:cNvPr>
          <p:cNvSpPr txBox="1"/>
          <p:nvPr/>
        </p:nvSpPr>
        <p:spPr>
          <a:xfrm>
            <a:off x="5760000" y="7748336"/>
            <a:ext cx="315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#8 </a:t>
            </a:r>
            <a:r>
              <a:rPr lang="ko-KR" altLang="en-US" sz="2400" b="1" dirty="0"/>
              <a:t>결제 페이지 </a:t>
            </a:r>
            <a:r>
              <a:rPr lang="en-US" altLang="ko-KR" sz="2400" b="1" dirty="0"/>
              <a:t>2</a:t>
            </a:r>
            <a:r>
              <a:rPr lang="ko-KR" altLang="en-US" sz="2400" b="1" dirty="0"/>
              <a:t> 화면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A934F2-520F-BC2E-C5AC-FAE4A5AA4F96}"/>
              </a:ext>
            </a:extLst>
          </p:cNvPr>
          <p:cNvSpPr txBox="1"/>
          <p:nvPr/>
        </p:nvSpPr>
        <p:spPr>
          <a:xfrm>
            <a:off x="5760000" y="8347593"/>
            <a:ext cx="9360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지점에서 정해준 카드 종류나 결제 방식을 추후에 적용할 수 있도록 호환성을 강화한 페이지</a:t>
            </a:r>
            <a:endParaRPr lang="en-US" altLang="ko-KR" dirty="0"/>
          </a:p>
          <a:p>
            <a:r>
              <a:rPr lang="ko-KR" altLang="en-US" dirty="0"/>
              <a:t>현재는 신용카드를 선택하여 결제 페이지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3150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A269BC-7F22-4BCB-A8C1-39EB16437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770395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2CECD6-37EC-436C-8099-B1D07EBBFC88}"/>
              </a:ext>
            </a:extLst>
          </p:cNvPr>
          <p:cNvSpPr txBox="1"/>
          <p:nvPr/>
        </p:nvSpPr>
        <p:spPr>
          <a:xfrm>
            <a:off x="5760000" y="7734713"/>
            <a:ext cx="2132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#9 </a:t>
            </a:r>
            <a:r>
              <a:rPr lang="ko-KR" altLang="en-US" sz="2400" b="1" dirty="0"/>
              <a:t>결제 화면 </a:t>
            </a:r>
            <a:r>
              <a:rPr lang="en-US" altLang="ko-KR" sz="2400" b="1" dirty="0"/>
              <a:t>1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A6544-E755-DF6D-D2CD-9AD68DF89480}"/>
              </a:ext>
            </a:extLst>
          </p:cNvPr>
          <p:cNvSpPr txBox="1"/>
          <p:nvPr/>
        </p:nvSpPr>
        <p:spPr>
          <a:xfrm>
            <a:off x="5728800" y="8301083"/>
            <a:ext cx="9528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en-US" altLang="ko-KR" dirty="0"/>
              <a:t>Toss Payment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활용</a:t>
            </a:r>
            <a:endParaRPr lang="en-US" altLang="ko-KR" dirty="0"/>
          </a:p>
          <a:p>
            <a:r>
              <a:rPr lang="ko-KR" altLang="en-US" dirty="0"/>
              <a:t>결제 시 결제 데이터를 서버에 저장하고</a:t>
            </a:r>
            <a:r>
              <a:rPr lang="en-US" altLang="ko-KR" dirty="0"/>
              <a:t>, </a:t>
            </a:r>
            <a:r>
              <a:rPr lang="ko-KR" altLang="en-US" dirty="0"/>
              <a:t>지정된 결제 수단을 통해 실제 결제가 가능하도록 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139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4632AA-7CB9-4B3A-8A1B-8513AA183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770395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6700F1-F89D-4188-995D-0D55BF77E6A7}"/>
              </a:ext>
            </a:extLst>
          </p:cNvPr>
          <p:cNvSpPr txBox="1"/>
          <p:nvPr/>
        </p:nvSpPr>
        <p:spPr>
          <a:xfrm>
            <a:off x="5756371" y="7729835"/>
            <a:ext cx="2238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#10 </a:t>
            </a:r>
            <a:r>
              <a:rPr lang="ko-KR" altLang="en-US" sz="2400" b="1" dirty="0"/>
              <a:t>결제 화면 </a:t>
            </a:r>
            <a:r>
              <a:rPr lang="en-US" altLang="ko-KR" sz="2400" b="1" dirty="0"/>
              <a:t>2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B0C256-B03E-1737-E321-3947246732AD}"/>
              </a:ext>
            </a:extLst>
          </p:cNvPr>
          <p:cNvSpPr txBox="1"/>
          <p:nvPr/>
        </p:nvSpPr>
        <p:spPr>
          <a:xfrm>
            <a:off x="5760000" y="8277354"/>
            <a:ext cx="9751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실제 결제 페이지로</a:t>
            </a:r>
            <a:r>
              <a:rPr lang="en-US" altLang="ko-KR" dirty="0"/>
              <a:t>, QR</a:t>
            </a:r>
            <a:r>
              <a:rPr lang="ko-KR" altLang="en-US" dirty="0"/>
              <a:t>을 찍으면 로컬 스토리지에 저장된 결제 정보의 데이터를 받아 결제 진행</a:t>
            </a:r>
          </a:p>
        </p:txBody>
      </p:sp>
    </p:spTree>
    <p:extLst>
      <p:ext uri="{BB962C8B-B14F-4D97-AF65-F5344CB8AC3E}">
        <p14:creationId xmlns:p14="http://schemas.microsoft.com/office/powerpoint/2010/main" val="2550416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A73B53-C8EB-4972-BAA2-96D3C3B03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638300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C1C87C-F588-4B6A-822D-EB5FA794FD68}"/>
              </a:ext>
            </a:extLst>
          </p:cNvPr>
          <p:cNvSpPr txBox="1"/>
          <p:nvPr/>
        </p:nvSpPr>
        <p:spPr>
          <a:xfrm>
            <a:off x="5760000" y="761221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#11 </a:t>
            </a:r>
            <a:r>
              <a:rPr lang="ko-KR" altLang="en-US" sz="2400" b="1" dirty="0"/>
              <a:t>결제 완료 화면 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9F4C6-9335-3D02-08E0-2D3E95113024}"/>
              </a:ext>
            </a:extLst>
          </p:cNvPr>
          <p:cNvSpPr txBox="1"/>
          <p:nvPr/>
        </p:nvSpPr>
        <p:spPr>
          <a:xfrm>
            <a:off x="5741857" y="8197801"/>
            <a:ext cx="70519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실제 제품결제 내역이 사용자와 서버에 모두에게 전달된 상태</a:t>
            </a:r>
            <a:endParaRPr lang="en-US" altLang="ko-KR" dirty="0"/>
          </a:p>
          <a:p>
            <a:r>
              <a:rPr lang="ko-KR" altLang="en-US" dirty="0"/>
              <a:t>영수증 보기 버튼 클릭 시 결제 내역에 대한 영수증 정보를 확인 가능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393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75CA84-EC78-4AFB-AB72-F0DACB198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768567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D1C740-6B69-425A-87EA-4B32C876532D}"/>
              </a:ext>
            </a:extLst>
          </p:cNvPr>
          <p:cNvSpPr txBox="1"/>
          <p:nvPr/>
        </p:nvSpPr>
        <p:spPr>
          <a:xfrm>
            <a:off x="5738229" y="7734300"/>
            <a:ext cx="3626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#12 </a:t>
            </a:r>
            <a:r>
              <a:rPr lang="ko-KR" altLang="en-US" sz="2400" b="1" dirty="0"/>
              <a:t>영수증 상세보기 화면 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2A333-2494-98F9-0D9E-92F722167B8E}"/>
              </a:ext>
            </a:extLst>
          </p:cNvPr>
          <p:cNvSpPr txBox="1"/>
          <p:nvPr/>
        </p:nvSpPr>
        <p:spPr>
          <a:xfrm>
            <a:off x="5738229" y="8316011"/>
            <a:ext cx="7643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주문 번호와 결제 수단</a:t>
            </a:r>
            <a:r>
              <a:rPr lang="en-US" altLang="ko-KR" dirty="0"/>
              <a:t>, </a:t>
            </a:r>
            <a:r>
              <a:rPr lang="ko-KR" altLang="en-US" dirty="0"/>
              <a:t>최종 금액을 상세정보 확인 가능</a:t>
            </a:r>
            <a:endParaRPr lang="en-US" altLang="ko-KR" dirty="0"/>
          </a:p>
          <a:p>
            <a:r>
              <a:rPr lang="ko-KR" altLang="en-US" dirty="0"/>
              <a:t>영수증 출력을 눌러 연결된 영수증 발급 기계에서 실제로 영수증이 출력</a:t>
            </a:r>
          </a:p>
        </p:txBody>
      </p:sp>
    </p:spTree>
    <p:extLst>
      <p:ext uri="{BB962C8B-B14F-4D97-AF65-F5344CB8AC3E}">
        <p14:creationId xmlns:p14="http://schemas.microsoft.com/office/powerpoint/2010/main" val="3286325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522B77-97D5-492D-B914-373E73E86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745358"/>
            <a:ext cx="10800000" cy="5985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95E28-310C-4B96-888B-97E299FE8C16}"/>
              </a:ext>
            </a:extLst>
          </p:cNvPr>
          <p:cNvSpPr txBox="1"/>
          <p:nvPr/>
        </p:nvSpPr>
        <p:spPr>
          <a:xfrm>
            <a:off x="5760000" y="7730358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#13 </a:t>
            </a:r>
            <a:r>
              <a:rPr lang="ko-KR" altLang="en-US" sz="2400" b="1" dirty="0"/>
              <a:t>관리자 페이지 로그인 화면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939929-C6AE-0A57-A8F4-A4DDAE3C1BB4}"/>
              </a:ext>
            </a:extLst>
          </p:cNvPr>
          <p:cNvSpPr txBox="1"/>
          <p:nvPr/>
        </p:nvSpPr>
        <p:spPr>
          <a:xfrm>
            <a:off x="5760000" y="8258770"/>
            <a:ext cx="6900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본사</a:t>
            </a:r>
            <a:r>
              <a:rPr lang="en-US" altLang="ko-KR" dirty="0"/>
              <a:t>·</a:t>
            </a:r>
            <a:r>
              <a:rPr lang="ko-KR" altLang="en-US" dirty="0"/>
              <a:t>지점관리자만 접속할 수 있는 페이지</a:t>
            </a:r>
            <a:br>
              <a:rPr lang="en-US" altLang="ko-KR" dirty="0"/>
            </a:br>
            <a:r>
              <a:rPr lang="ko-KR" altLang="en-US" dirty="0"/>
              <a:t>사전에 지정된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PASSWORD</a:t>
            </a:r>
            <a:r>
              <a:rPr lang="ko-KR" altLang="en-US" dirty="0"/>
              <a:t>를 입력하여 로그인하여 페이지 이동</a:t>
            </a:r>
          </a:p>
        </p:txBody>
      </p:sp>
    </p:spTree>
    <p:extLst>
      <p:ext uri="{BB962C8B-B14F-4D97-AF65-F5344CB8AC3E}">
        <p14:creationId xmlns:p14="http://schemas.microsoft.com/office/powerpoint/2010/main" val="3070926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18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05701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4589" y="-7613154"/>
            <a:ext cx="42048" cy="17363675"/>
            <a:chOff x="10054589" y="-7613154"/>
            <a:chExt cx="42048" cy="173636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0054589" y="-7613154"/>
              <a:ext cx="42048" cy="173636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43271" y="107647"/>
            <a:ext cx="210238" cy="1709229"/>
            <a:chOff x="2143271" y="107647"/>
            <a:chExt cx="210238" cy="17092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143271" y="107647"/>
              <a:ext cx="210238" cy="170922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93776" y="1539004"/>
            <a:ext cx="444247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목 차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072052" y="3356458"/>
            <a:ext cx="1336835" cy="21429"/>
            <a:chOff x="5072052" y="3356458"/>
            <a:chExt cx="1336835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072052" y="3356458"/>
              <a:ext cx="1336835" cy="2142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724844" y="3049368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01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06651" y="3049368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</a:rPr>
              <a:t>프로젝트 개요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1080553" y="3356458"/>
            <a:ext cx="1336835" cy="21429"/>
            <a:chOff x="11080553" y="3356458"/>
            <a:chExt cx="1336835" cy="2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080553" y="3356458"/>
              <a:ext cx="1336835" cy="2142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733365" y="30493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02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015142" y="3049369"/>
            <a:ext cx="52608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프로젝트 팀 구성 및 역할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5072052" y="5594859"/>
            <a:ext cx="1336835" cy="21429"/>
            <a:chOff x="5072052" y="5594859"/>
            <a:chExt cx="1336835" cy="2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072052" y="5594859"/>
              <a:ext cx="1336835" cy="2142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724841" y="51829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03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06648" y="5182969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수행 절차 및 방법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1080553" y="5594859"/>
            <a:ext cx="1336835" cy="21429"/>
            <a:chOff x="11080553" y="5594859"/>
            <a:chExt cx="1336835" cy="2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080553" y="5594859"/>
              <a:ext cx="1336835" cy="2142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0733365" y="51829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04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015142" y="5182969"/>
            <a:ext cx="571018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프로젝트 </a:t>
            </a:r>
            <a:r>
              <a:rPr lang="ko-KR" altLang="en-US" sz="3600" kern="0" spc="-10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수행 과정 및 결과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5072052" y="7861831"/>
            <a:ext cx="1336835" cy="21429"/>
            <a:chOff x="5072052" y="7861831"/>
            <a:chExt cx="1336835" cy="2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072052" y="7861831"/>
              <a:ext cx="1336835" cy="21429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724841" y="74689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05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06648" y="7468969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현장 </a:t>
            </a:r>
            <a:r>
              <a:rPr lang="ko-KR" altLang="en-US" sz="3600" kern="0" spc="-100" dirty="0" err="1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교강사</a:t>
            </a:r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 평가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1080553" y="7861831"/>
            <a:ext cx="1336835" cy="21429"/>
            <a:chOff x="11080553" y="7861831"/>
            <a:chExt cx="1336835" cy="21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080553" y="7861831"/>
              <a:ext cx="1336835" cy="2142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0733365" y="74689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06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015143" y="7468969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기타 활동 자료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795E28-310C-4B96-888B-97E299FE8C16}"/>
              </a:ext>
            </a:extLst>
          </p:cNvPr>
          <p:cNvSpPr txBox="1"/>
          <p:nvPr/>
        </p:nvSpPr>
        <p:spPr>
          <a:xfrm>
            <a:off x="5760000" y="7581900"/>
            <a:ext cx="467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#14 </a:t>
            </a:r>
            <a:r>
              <a:rPr lang="ko-KR" altLang="en-US" sz="2400" b="1" dirty="0"/>
              <a:t>본사 관리자 페이지 재고 화면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E89521-16CE-405D-B36D-1537DD812A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638300"/>
            <a:ext cx="10800000" cy="585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6ABFE6-BC09-DE04-DECC-4E4C12D99954}"/>
              </a:ext>
            </a:extLst>
          </p:cNvPr>
          <p:cNvSpPr txBox="1"/>
          <p:nvPr/>
        </p:nvSpPr>
        <p:spPr>
          <a:xfrm>
            <a:off x="5760000" y="8137165"/>
            <a:ext cx="89947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br>
              <a:rPr lang="en-US" altLang="ko-KR" dirty="0"/>
            </a:br>
            <a:r>
              <a:rPr lang="ko-KR" altLang="en-US" dirty="0"/>
              <a:t>지점에 따라 재고 상태 확인</a:t>
            </a:r>
            <a:r>
              <a:rPr lang="en-US" altLang="ko-KR" dirty="0"/>
              <a:t>, </a:t>
            </a:r>
            <a:r>
              <a:rPr lang="ko-KR" altLang="en-US" dirty="0"/>
              <a:t>단일 지점 선택 조회 및 다중 조회 가능</a:t>
            </a:r>
            <a:r>
              <a:rPr lang="en-US" altLang="ko-KR" dirty="0"/>
              <a:t>, </a:t>
            </a:r>
            <a:r>
              <a:rPr lang="ko-KR" altLang="en-US" dirty="0"/>
              <a:t>발주 상태 변경 가능</a:t>
            </a:r>
            <a:br>
              <a:rPr lang="en-US" altLang="ko-KR" dirty="0"/>
            </a:br>
            <a:r>
              <a:rPr lang="ko-KR" altLang="en-US" dirty="0"/>
              <a:t>하단에는 재고 내역이 페이지 형태로 정리되어 있어</a:t>
            </a:r>
            <a:r>
              <a:rPr lang="en-US" altLang="ko-KR" dirty="0"/>
              <a:t>,</a:t>
            </a:r>
            <a:r>
              <a:rPr lang="ko-KR" altLang="en-US" dirty="0"/>
              <a:t> 내역 탐색 가능</a:t>
            </a:r>
            <a:br>
              <a:rPr lang="en-US" altLang="ko-KR" dirty="0"/>
            </a:br>
            <a:r>
              <a:rPr lang="ko-KR" altLang="en-US" dirty="0"/>
              <a:t>상단에는 재고 찾기 필터와 검색창이 내장되어 있어서 필터에 따른 검색 가능</a:t>
            </a:r>
          </a:p>
        </p:txBody>
      </p:sp>
    </p:spTree>
    <p:extLst>
      <p:ext uri="{BB962C8B-B14F-4D97-AF65-F5344CB8AC3E}">
        <p14:creationId xmlns:p14="http://schemas.microsoft.com/office/powerpoint/2010/main" val="3727488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795E28-310C-4B96-888B-97E299FE8C16}"/>
              </a:ext>
            </a:extLst>
          </p:cNvPr>
          <p:cNvSpPr txBox="1"/>
          <p:nvPr/>
        </p:nvSpPr>
        <p:spPr>
          <a:xfrm>
            <a:off x="5760000" y="7581900"/>
            <a:ext cx="467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#15 </a:t>
            </a:r>
            <a:r>
              <a:rPr lang="ko-KR" altLang="en-US" sz="2400" b="1" dirty="0"/>
              <a:t>본사 관리자 페이지 결제 화면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DAFCDA-0971-4568-A478-6C10248C87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609972"/>
            <a:ext cx="10800000" cy="585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D85E03-E118-4C38-FE95-4FE28E1AACAA}"/>
              </a:ext>
            </a:extLst>
          </p:cNvPr>
          <p:cNvSpPr txBox="1"/>
          <p:nvPr/>
        </p:nvSpPr>
        <p:spPr>
          <a:xfrm>
            <a:off x="5760000" y="8165493"/>
            <a:ext cx="6094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지점 내 키오스크에서 발생한 결제 내역을 저장하는 페이지</a:t>
            </a:r>
            <a:br>
              <a:rPr lang="en-US" altLang="ko-KR" dirty="0"/>
            </a:br>
            <a:r>
              <a:rPr lang="ko-KR" altLang="en-US" dirty="0"/>
              <a:t>지점에서 결제 완료된 내역들이 해당 페이지에 입력됨</a:t>
            </a:r>
          </a:p>
        </p:txBody>
      </p:sp>
    </p:spTree>
    <p:extLst>
      <p:ext uri="{BB962C8B-B14F-4D97-AF65-F5344CB8AC3E}">
        <p14:creationId xmlns:p14="http://schemas.microsoft.com/office/powerpoint/2010/main" val="4235647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795E28-310C-4B96-888B-97E299FE8C16}"/>
              </a:ext>
            </a:extLst>
          </p:cNvPr>
          <p:cNvSpPr txBox="1"/>
          <p:nvPr/>
        </p:nvSpPr>
        <p:spPr>
          <a:xfrm>
            <a:off x="5760000" y="7677502"/>
            <a:ext cx="3984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#16 </a:t>
            </a:r>
            <a:r>
              <a:rPr lang="ko-KR" altLang="en-US" sz="2400" b="1" dirty="0"/>
              <a:t>관리자 페이지 메뉴 화면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276CC3-822A-4360-9B07-AEB983F85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689437"/>
            <a:ext cx="10800000" cy="585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FC1FB-C710-BBA1-EF3C-07BDBC1E1903}"/>
              </a:ext>
            </a:extLst>
          </p:cNvPr>
          <p:cNvSpPr txBox="1"/>
          <p:nvPr/>
        </p:nvSpPr>
        <p:spPr>
          <a:xfrm>
            <a:off x="5760000" y="8244856"/>
            <a:ext cx="7696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지점 키오스크에서 현재 실제로 팔고 있는 메뉴들의 정보를 확인</a:t>
            </a:r>
            <a:r>
              <a:rPr lang="en-US" altLang="ko-KR" dirty="0"/>
              <a:t>, </a:t>
            </a:r>
            <a:r>
              <a:rPr lang="ko-KR" altLang="en-US" dirty="0"/>
              <a:t>추가 가능</a:t>
            </a:r>
            <a:br>
              <a:rPr lang="en-US" altLang="ko-KR" dirty="0"/>
            </a:br>
            <a:r>
              <a:rPr lang="ko-KR" altLang="en-US" dirty="0"/>
              <a:t>판매 상태 변경과 메뉴 추가 기능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6166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결과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1차 프로젝트 키오스크">
            <a:hlinkClick r:id="" action="ppaction://media"/>
            <a:extLst>
              <a:ext uri="{FF2B5EF4-FFF2-40B4-BE49-F238E27FC236}">
                <a16:creationId xmlns:a16="http://schemas.microsoft.com/office/drawing/2014/main" id="{E84ECAFB-CF27-F7EE-48DC-6F7C727357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58146" y="2781300"/>
            <a:ext cx="11619654" cy="66324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54149A-049B-1AC6-3695-41A626C7B0FB}"/>
              </a:ext>
            </a:extLst>
          </p:cNvPr>
          <p:cNvSpPr txBox="1"/>
          <p:nvPr/>
        </p:nvSpPr>
        <p:spPr>
          <a:xfrm>
            <a:off x="4558146" y="2033795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키오스크 동작 화면</a:t>
            </a:r>
          </a:p>
        </p:txBody>
      </p:sp>
    </p:spTree>
    <p:extLst>
      <p:ext uri="{BB962C8B-B14F-4D97-AF65-F5344CB8AC3E}">
        <p14:creationId xmlns:p14="http://schemas.microsoft.com/office/powerpoint/2010/main" val="24371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4C234-819C-C286-9028-43AC247B5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77795B4-A2FB-B816-42EF-4DF07138779C}"/>
              </a:ext>
            </a:extLst>
          </p:cNvPr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4AEDEE9A-4F8E-3883-F58C-6727074F8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12940D9B-B012-389A-EFC5-DA4092357B09}"/>
              </a:ext>
            </a:extLst>
          </p:cNvPr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384555A9-8823-CAA6-0F87-1F22F8D5C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4AB1650E-45F8-19D7-66EB-C27CEBFE9065}"/>
              </a:ext>
            </a:extLst>
          </p:cNvPr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0AC4081B-DC6C-5803-E662-43DCCF64F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>
            <a:extLst>
              <a:ext uri="{FF2B5EF4-FFF2-40B4-BE49-F238E27FC236}">
                <a16:creationId xmlns:a16="http://schemas.microsoft.com/office/drawing/2014/main" id="{DA0F1B0C-4C1A-1645-B16C-78A2D8474F99}"/>
              </a:ext>
            </a:extLst>
          </p:cNvPr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결과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9A4E9B11-038E-3CF5-E14D-D99FFE99E580}"/>
              </a:ext>
            </a:extLst>
          </p:cNvPr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1차 프로젝트 관리자 페이지">
            <a:hlinkClick r:id="" action="ppaction://media"/>
            <a:extLst>
              <a:ext uri="{FF2B5EF4-FFF2-40B4-BE49-F238E27FC236}">
                <a16:creationId xmlns:a16="http://schemas.microsoft.com/office/drawing/2014/main" id="{DACD3564-31D4-AB24-CA82-F982192BE2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58146" y="2781300"/>
            <a:ext cx="11672454" cy="65897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A878E6-C8FB-586F-1C0F-DC5C5D3EE500}"/>
              </a:ext>
            </a:extLst>
          </p:cNvPr>
          <p:cNvSpPr txBox="1"/>
          <p:nvPr/>
        </p:nvSpPr>
        <p:spPr>
          <a:xfrm>
            <a:off x="4558146" y="2033795"/>
            <a:ext cx="4153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본사 관리자 페이지 동작 화면</a:t>
            </a:r>
          </a:p>
        </p:txBody>
      </p:sp>
    </p:spTree>
    <p:extLst>
      <p:ext uri="{BB962C8B-B14F-4D97-AF65-F5344CB8AC3E}">
        <p14:creationId xmlns:p14="http://schemas.microsoft.com/office/powerpoint/2010/main" val="336465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375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288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1605" y="1770395"/>
            <a:ext cx="2361905" cy="588347"/>
            <a:chOff x="1393776" y="1770395"/>
            <a:chExt cx="2361905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361905" cy="5883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6400" y="3848100"/>
            <a:ext cx="7523810" cy="189888"/>
            <a:chOff x="1428571" y="4307947"/>
            <a:chExt cx="7523810" cy="189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571" y="4307947"/>
              <a:ext cx="7523810" cy="189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14293" y="3848100"/>
            <a:ext cx="7520679" cy="189888"/>
            <a:chOff x="9336464" y="4307947"/>
            <a:chExt cx="7520679" cy="189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6464" y="4307947"/>
              <a:ext cx="7520679" cy="189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6400" y="6412467"/>
            <a:ext cx="7523810" cy="194353"/>
            <a:chOff x="1428571" y="6872314"/>
            <a:chExt cx="7523810" cy="1943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8571" y="6872314"/>
              <a:ext cx="7523810" cy="1943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14293" y="6412467"/>
            <a:ext cx="7520679" cy="194353"/>
            <a:chOff x="9336464" y="6872314"/>
            <a:chExt cx="7520679" cy="1943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36464" y="6872314"/>
              <a:ext cx="7520679" cy="1943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6400" y="4037988"/>
            <a:ext cx="7523810" cy="2095815"/>
            <a:chOff x="1428571" y="4497835"/>
            <a:chExt cx="7523810" cy="20958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428571" y="4497835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14293" y="4037988"/>
            <a:ext cx="7523810" cy="2095815"/>
            <a:chOff x="9336464" y="4497835"/>
            <a:chExt cx="7523810" cy="20958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6464" y="4497835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6400" y="6606820"/>
            <a:ext cx="7523810" cy="2095815"/>
            <a:chOff x="1428571" y="7066667"/>
            <a:chExt cx="7523810" cy="20958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428571" y="7066667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14293" y="6606820"/>
            <a:ext cx="7523810" cy="2095815"/>
            <a:chOff x="9336464" y="7066667"/>
            <a:chExt cx="7523810" cy="20958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6464" y="7066667"/>
              <a:ext cx="7523810" cy="209581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371600" y="2572696"/>
            <a:ext cx="884739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현장 </a:t>
            </a:r>
            <a:r>
              <a:rPr lang="ko-KR" altLang="en-US" sz="6000" kern="0" spc="-100" dirty="0" err="1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교강사</a:t>
            </a:r>
            <a:r>
              <a:rPr lang="ko-KR" altLang="en-US" sz="6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 평가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01829" y="1864523"/>
            <a:ext cx="277947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05. KDT Project 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01829" y="4489652"/>
            <a:ext cx="8870150" cy="1030713"/>
            <a:chOff x="1981200" y="5010648"/>
            <a:chExt cx="8870150" cy="1030713"/>
          </a:xfrm>
        </p:grpSpPr>
        <p:sp>
          <p:nvSpPr>
            <p:cNvPr id="38" name="Object 38"/>
            <p:cNvSpPr txBox="1"/>
            <p:nvPr/>
          </p:nvSpPr>
          <p:spPr>
            <a:xfrm>
              <a:off x="1981200" y="5010648"/>
              <a:ext cx="6324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결과물에 대한 완성도 평가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1981200" y="5641251"/>
              <a:ext cx="88701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결과 평가 점수 기재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9426629" y="4513051"/>
            <a:ext cx="8870150" cy="1030713"/>
            <a:chOff x="9646450" y="5010648"/>
            <a:chExt cx="8870150" cy="1030713"/>
          </a:xfrm>
        </p:grpSpPr>
        <p:sp>
          <p:nvSpPr>
            <p:cNvPr id="40" name="Object 40"/>
            <p:cNvSpPr txBox="1"/>
            <p:nvPr/>
          </p:nvSpPr>
          <p:spPr>
            <a:xfrm>
              <a:off x="9646450" y="5010648"/>
              <a:ext cx="649917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프로젝트 진행 간 잘한 부분과 </a:t>
              </a:r>
              <a:r>
                <a:rPr lang="ko-KR" altLang="en-US" sz="2800" b="1" dirty="0" err="1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아쉬운점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9646450" y="5641251"/>
              <a:ext cx="88701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진행을 수행함에 있어 잘한 부분과 문제점 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501829" y="6969653"/>
            <a:ext cx="6534401" cy="1030713"/>
            <a:chOff x="2000000" y="7579477"/>
            <a:chExt cx="6534401" cy="1030713"/>
          </a:xfrm>
        </p:grpSpPr>
        <p:sp>
          <p:nvSpPr>
            <p:cNvPr id="42" name="Object 42"/>
            <p:cNvSpPr txBox="1"/>
            <p:nvPr/>
          </p:nvSpPr>
          <p:spPr>
            <a:xfrm>
              <a:off x="2000000" y="7579477"/>
              <a:ext cx="6324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프로젝트 결과 피드백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2000001" y="8210080"/>
              <a:ext cx="653440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현장전문가의 피드백에 따라 주요 내용 기술</a:t>
              </a:r>
              <a:endParaRPr lang="en-US" sz="2000" b="1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33779" y="6960394"/>
            <a:ext cx="8870150" cy="1077218"/>
            <a:chOff x="9753600" y="7363480"/>
            <a:chExt cx="8870150" cy="1077218"/>
          </a:xfrm>
        </p:grpSpPr>
        <p:sp>
          <p:nvSpPr>
            <p:cNvPr id="44" name="Object 44"/>
            <p:cNvSpPr txBox="1"/>
            <p:nvPr/>
          </p:nvSpPr>
          <p:spPr>
            <a:xfrm>
              <a:off x="9753600" y="7363480"/>
              <a:ext cx="427344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프로젝트 수행간 느낀 점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9753600" y="8040588"/>
              <a:ext cx="88701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프로젝트의 전체적인 구조 기술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1691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기      타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활동자료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06.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5715000" y="3876049"/>
            <a:ext cx="10324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활동 이미지 자료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159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375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288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1605" y="1770395"/>
            <a:ext cx="2361905" cy="588347"/>
            <a:chOff x="1393776" y="1770395"/>
            <a:chExt cx="2361905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361905" cy="5883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6400" y="3848100"/>
            <a:ext cx="7523810" cy="189888"/>
            <a:chOff x="1428571" y="4307947"/>
            <a:chExt cx="7523810" cy="189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571" y="4307947"/>
              <a:ext cx="7523810" cy="189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14293" y="3848100"/>
            <a:ext cx="7520679" cy="189888"/>
            <a:chOff x="9336464" y="4307947"/>
            <a:chExt cx="7520679" cy="189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6464" y="4307947"/>
              <a:ext cx="7520679" cy="189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6400" y="6412467"/>
            <a:ext cx="7523810" cy="194353"/>
            <a:chOff x="1428571" y="6872314"/>
            <a:chExt cx="7523810" cy="1943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8571" y="6872314"/>
              <a:ext cx="7523810" cy="1943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14293" y="6412467"/>
            <a:ext cx="7520679" cy="194353"/>
            <a:chOff x="9336464" y="6872314"/>
            <a:chExt cx="7520679" cy="1943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36464" y="6872314"/>
              <a:ext cx="7520679" cy="1943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6400" y="4037988"/>
            <a:ext cx="7523810" cy="2095815"/>
            <a:chOff x="1428571" y="4497835"/>
            <a:chExt cx="7523810" cy="20958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428571" y="4497835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14293" y="4037988"/>
            <a:ext cx="7523810" cy="2095815"/>
            <a:chOff x="9336464" y="4497835"/>
            <a:chExt cx="7523810" cy="20958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6464" y="4497835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6400" y="6606820"/>
            <a:ext cx="7523810" cy="2095815"/>
            <a:chOff x="1428571" y="7066667"/>
            <a:chExt cx="7523810" cy="20958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428571" y="7066667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14293" y="6606820"/>
            <a:ext cx="7523810" cy="2095815"/>
            <a:chOff x="9336464" y="7066667"/>
            <a:chExt cx="7523810" cy="20958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6464" y="7066667"/>
              <a:ext cx="7523810" cy="209581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371600" y="2572696"/>
            <a:ext cx="884739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 개요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01829" y="1864523"/>
            <a:ext cx="277947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01. KDT Project 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01829" y="4489652"/>
            <a:ext cx="8870150" cy="1133016"/>
            <a:chOff x="1981200" y="5010648"/>
            <a:chExt cx="8870150" cy="1133016"/>
          </a:xfrm>
        </p:grpSpPr>
        <p:sp>
          <p:nvSpPr>
            <p:cNvPr id="38" name="Object 38"/>
            <p:cNvSpPr txBox="1"/>
            <p:nvPr/>
          </p:nvSpPr>
          <p:spPr>
            <a:xfrm>
              <a:off x="1981200" y="5010648"/>
              <a:ext cx="5848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및 선정 배경 </a:t>
              </a:r>
              <a:r>
                <a:rPr lang="en-US" altLang="ko-KR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 </a:t>
              </a:r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기획의도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1981200" y="5743554"/>
              <a:ext cx="88701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키오스크 클론 코딩을 통한 프론트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백 엔드 역량 강화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9426629" y="4513051"/>
            <a:ext cx="8870150" cy="1030713"/>
            <a:chOff x="9646450" y="5010648"/>
            <a:chExt cx="8870150" cy="1030713"/>
          </a:xfrm>
        </p:grpSpPr>
        <p:sp>
          <p:nvSpPr>
            <p:cNvPr id="40" name="Object 40"/>
            <p:cNvSpPr txBox="1"/>
            <p:nvPr/>
          </p:nvSpPr>
          <p:spPr>
            <a:xfrm>
              <a:off x="9646450" y="5010648"/>
              <a:ext cx="586549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프로젝트 내용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9646450" y="5641251"/>
              <a:ext cx="88701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예시 키오스크 화면을 통한 화면 </a:t>
              </a:r>
              <a:r>
                <a:rPr lang="ko-KR" altLang="en-US" sz="200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및 기능 구현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501828" y="6969653"/>
            <a:ext cx="7184970" cy="1231106"/>
            <a:chOff x="1999999" y="7579477"/>
            <a:chExt cx="7184970" cy="1231106"/>
          </a:xfrm>
        </p:grpSpPr>
        <p:sp>
          <p:nvSpPr>
            <p:cNvPr id="42" name="Object 42"/>
            <p:cNvSpPr txBox="1"/>
            <p:nvPr/>
          </p:nvSpPr>
          <p:spPr>
            <a:xfrm>
              <a:off x="2000000" y="7579477"/>
              <a:ext cx="6324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활용장비 및 재료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1999999" y="8102697"/>
              <a:ext cx="718497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VScode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Eclipse(Spring Tool Suite), </a:t>
              </a:r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Heidisql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Docker(nginx),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AWS,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Android Studio, </a:t>
              </a: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FileZila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33779" y="6960394"/>
            <a:ext cx="8870150" cy="1504068"/>
            <a:chOff x="9753600" y="7363480"/>
            <a:chExt cx="8870150" cy="1504068"/>
          </a:xfrm>
        </p:grpSpPr>
        <p:sp>
          <p:nvSpPr>
            <p:cNvPr id="44" name="Object 44"/>
            <p:cNvSpPr txBox="1"/>
            <p:nvPr/>
          </p:nvSpPr>
          <p:spPr>
            <a:xfrm>
              <a:off x="9753600" y="7363480"/>
              <a:ext cx="427344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프로젝트 구조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9753600" y="7851885"/>
              <a:ext cx="887015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키오스크 화면 구현 및 구현된 화면을 통해 결제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결제 완료 후 본사 및 지점 페이지에서 결제 내역 확인 및 지점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별 재고 페이지 및 본사의 메뉴 페이지 기능 구현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897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32456" y="2737400"/>
            <a:ext cx="3330629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팀 구성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및 역할</a:t>
            </a:r>
            <a:endParaRPr lang="en-US" sz="5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1920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02.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197266"/>
              </p:ext>
            </p:extLst>
          </p:nvPr>
        </p:nvGraphicFramePr>
        <p:xfrm>
          <a:off x="4800600" y="1773288"/>
          <a:ext cx="12573000" cy="733261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90864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378357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9272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1281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전성원</a:t>
                      </a:r>
                      <a:endParaRPr lang="ko-KR" altLang="en-US" sz="24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FCM </a:t>
                      </a:r>
                      <a:r>
                        <a:rPr kumimoji="0" lang="ko-KR" altLang="en-US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어플 연동 및 </a:t>
                      </a:r>
                      <a:r>
                        <a:rPr kumimoji="0" lang="en-US" altLang="ko-KR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와 </a:t>
                      </a:r>
                      <a:r>
                        <a:rPr kumimoji="0" lang="ko-KR" altLang="en-US" sz="2400" i="0" u="none" strike="noStrike" kern="1200" cap="none" spc="0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프론트엔드</a:t>
                      </a:r>
                      <a:r>
                        <a:rPr kumimoji="0" lang="ko-KR" altLang="en-US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및 </a:t>
                      </a:r>
                      <a:r>
                        <a:rPr kumimoji="0" lang="ko-KR" altLang="en-US" sz="2400" i="0" u="none" strike="noStrike" kern="1200" cap="none" spc="0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백엔드</a:t>
                      </a:r>
                      <a:r>
                        <a:rPr kumimoji="0" lang="ko-KR" altLang="en-US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구현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12810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강정모</a:t>
                      </a:r>
                      <a:endParaRPr lang="ko-KR" altLang="en-US" sz="24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백엔드</a:t>
                      </a:r>
                      <a:endParaRPr lang="en-US" altLang="ko-KR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240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프론트엔드와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en-US" altLang="ko-KR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 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협업 작업을 통해 </a:t>
                      </a:r>
                      <a:r>
                        <a:rPr kumimoji="0" lang="ko-KR" altLang="en-US" sz="240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백엔드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en-US" altLang="ko-KR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서버와 연동 및 보안코딩</a:t>
                      </a:r>
                      <a:r>
                        <a:rPr kumimoji="0" lang="en-US" altLang="ko-KR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FCM 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어플 연동</a:t>
                      </a:r>
                      <a:r>
                        <a:rPr kumimoji="0" lang="en-US" altLang="ko-KR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0" lang="ko-KR" altLang="en-US" sz="240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백엔드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서버 코딩</a:t>
                      </a:r>
                      <a:endParaRPr kumimoji="0" lang="en-US" altLang="ko-KR" sz="2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12810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오세훈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백엔드</a:t>
                      </a:r>
                      <a:endParaRPr lang="ko-KR" altLang="en-US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Nginx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서버와 </a:t>
                      </a:r>
                      <a:r>
                        <a:rPr kumimoji="0" lang="en-US" altLang="ko-KR" sz="2400" b="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Filezila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통한 연동 및 서버 최적화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DB, JS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통한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프론트엔드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구현 및 자바를 통한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백엔드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서버 코딩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12810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김정우</a:t>
                      </a:r>
                      <a:r>
                        <a:rPr lang="en-US" altLang="ko-KR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김한승</a:t>
                      </a:r>
                      <a:endParaRPr lang="ko-KR" altLang="en-US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프론트엔드</a:t>
                      </a:r>
                      <a:endParaRPr lang="ko-KR" altLang="en-US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키오스크 화면 구현 및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연동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문서작업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12810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현장강사</a:t>
                      </a:r>
                      <a:endParaRPr lang="en-US" altLang="ko-KR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전광욱</a:t>
                      </a:r>
                      <a:endParaRPr lang="ko-KR" altLang="en-US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  <a:endParaRPr lang="ko-KR" altLang="en-US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매니저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주제제시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멘토링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평가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755543"/>
            <a:ext cx="3330629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절차 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및 방법</a:t>
            </a:r>
            <a:endParaRPr lang="en-US" sz="5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03.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860997"/>
              </p:ext>
            </p:extLst>
          </p:nvPr>
        </p:nvGraphicFramePr>
        <p:xfrm>
          <a:off x="4486923" y="1089707"/>
          <a:ext cx="12810472" cy="9108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706925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653959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8843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565195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8001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631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3/13(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3/20(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키오스크 라는 주제를 받아 어떻게 구현하는 것이 가장 효과적일지 방식과 순서를 나열해 비교했다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8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13101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3/15(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3/19(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키오스크의 기본적인 구조를 배우고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어떤 기능으로 차별점을 가질 수 있을지 치밀하게 전략을 세웠다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8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협약기업 데이터 협조</a:t>
                      </a:r>
                      <a:endParaRPr lang="en-US" altLang="ko-KR" sz="1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14414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전처리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3/17(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4/2(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키오스크 기본 구조를 따라서 데모 코드 제작에 착수했고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QA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통한 수정을 지속했다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8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8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963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모델링</a:t>
                      </a:r>
                      <a:endParaRPr lang="ko-KR" altLang="en-US" sz="1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3/24(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4/2(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후 각각 만들어진 </a:t>
                      </a:r>
                      <a:r>
                        <a:rPr kumimoji="0" lang="ko-KR" altLang="en-US" sz="180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벡앤드와</a:t>
                      </a: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180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프론드엔드</a:t>
                      </a: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부분을 성공적으로 연동했고</a:t>
                      </a:r>
                      <a:r>
                        <a:rPr kumimoji="0" lang="en-US" altLang="ko-KR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DB</a:t>
                      </a: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값 입력됨을 확인한 후 </a:t>
                      </a:r>
                      <a:r>
                        <a:rPr kumimoji="0" lang="en-US" altLang="ko-KR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</a:t>
                      </a: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제공된 서버에 올릴 실제 코드 제작에 들어갔다</a:t>
                      </a:r>
                      <a:r>
                        <a:rPr kumimoji="0" lang="en-US" altLang="ko-KR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 중간보고 실시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63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 구축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3/27(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4/24(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서버에 실제 코드를 옮기며 많은 추가사항을 반영하여 실제 코드에 추가되는 부분이 많아지게 되었는데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이로인해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일어나는 충돌들을 해결하고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최적화를 통한 오류 수정을 통해 성공적으로 서비스를 구축할 수 있었다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16361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3/13(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4/24(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05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4DC750-DF49-222F-B033-0C02DA879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399276"/>
            <a:ext cx="4638675" cy="5219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C324A6-E4B0-9A6D-9E0B-6E3933FE3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600" y="3444508"/>
            <a:ext cx="5610225" cy="4400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76A6A8-D109-DF77-2B09-03AE68BC6AD1}"/>
              </a:ext>
            </a:extLst>
          </p:cNvPr>
          <p:cNvSpPr txBox="1"/>
          <p:nvPr/>
        </p:nvSpPr>
        <p:spPr>
          <a:xfrm>
            <a:off x="5924055" y="2975515"/>
            <a:ext cx="352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키오스크 </a:t>
            </a:r>
            <a:r>
              <a:rPr lang="ko-KR" altLang="en-US" b="1" dirty="0" err="1"/>
              <a:t>유스케이스</a:t>
            </a:r>
            <a:r>
              <a:rPr lang="ko-KR" altLang="en-US" b="1" dirty="0"/>
              <a:t> 다이어그램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760DFC-986F-BB05-935B-30B23AFDC944}"/>
              </a:ext>
            </a:extLst>
          </p:cNvPr>
          <p:cNvSpPr txBox="1"/>
          <p:nvPr/>
        </p:nvSpPr>
        <p:spPr>
          <a:xfrm>
            <a:off x="11049000" y="299184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관리 페이지 </a:t>
            </a:r>
            <a:r>
              <a:rPr lang="ko-KR" altLang="en-US" b="1" dirty="0" err="1"/>
              <a:t>유스케이스</a:t>
            </a:r>
            <a:r>
              <a:rPr lang="ko-KR" altLang="en-US" b="1" dirty="0"/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17203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888632-FAC1-44F2-B649-DC563FCFB5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8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57C0B3-85C4-4E6B-87FE-8ED77055F3CE}"/>
              </a:ext>
            </a:extLst>
          </p:cNvPr>
          <p:cNvSpPr txBox="1"/>
          <p:nvPr/>
        </p:nvSpPr>
        <p:spPr>
          <a:xfrm>
            <a:off x="5760000" y="8351039"/>
            <a:ext cx="81599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 </a:t>
            </a:r>
            <a:endParaRPr lang="en-US" altLang="ko-KR" b="1" dirty="0"/>
          </a:p>
          <a:p>
            <a:r>
              <a:rPr lang="ko-KR" altLang="en-US" dirty="0"/>
              <a:t>화면 터치 시 상품 구매 화면으로 이동</a:t>
            </a:r>
            <a:endParaRPr lang="en-US" altLang="ko-KR" dirty="0"/>
          </a:p>
          <a:p>
            <a:br>
              <a:rPr lang="en-US" altLang="ko-KR" dirty="0"/>
            </a:br>
            <a:r>
              <a:rPr lang="en-US" altLang="ko-KR" dirty="0"/>
              <a:t>· </a:t>
            </a:r>
            <a:r>
              <a:rPr lang="ko-KR" altLang="en-US" b="1" dirty="0"/>
              <a:t>프로토타입 기능</a:t>
            </a:r>
            <a:endParaRPr lang="en-US" altLang="ko-KR" b="1" dirty="0"/>
          </a:p>
          <a:p>
            <a:r>
              <a:rPr lang="ko-KR" altLang="en-US" dirty="0"/>
              <a:t>우측 상단의 로그인 페이지로 이동 버튼을 누를 시 로그인 페이지로 이동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6217B-561C-CFD9-4362-3349A1D62019}"/>
              </a:ext>
            </a:extLst>
          </p:cNvPr>
          <p:cNvSpPr txBox="1"/>
          <p:nvPr/>
        </p:nvSpPr>
        <p:spPr>
          <a:xfrm>
            <a:off x="5760000" y="7769687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#1 </a:t>
            </a:r>
            <a:r>
              <a:rPr lang="ko-KR" altLang="en-US" sz="2400" b="1" dirty="0">
                <a:latin typeface="+mj-ea"/>
                <a:ea typeface="+mj-ea"/>
              </a:rPr>
              <a:t>키오스크 </a:t>
            </a:r>
            <a:r>
              <a:rPr lang="ko-KR" altLang="en-US" sz="2400" b="1" dirty="0" err="1">
                <a:latin typeface="+mj-ea"/>
                <a:ea typeface="+mj-ea"/>
              </a:rPr>
              <a:t>인트로</a:t>
            </a:r>
            <a:r>
              <a:rPr lang="ko-KR" altLang="en-US" sz="2400" b="1" dirty="0">
                <a:latin typeface="+mj-ea"/>
                <a:ea typeface="+mj-ea"/>
              </a:rPr>
              <a:t> 화면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0580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68CE66-7BFA-4F48-ADF7-AEAEE71A9E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9FF80B-2337-462D-8743-D3D1BCBDF331}"/>
              </a:ext>
            </a:extLst>
          </p:cNvPr>
          <p:cNvSpPr txBox="1"/>
          <p:nvPr/>
        </p:nvSpPr>
        <p:spPr>
          <a:xfrm>
            <a:off x="5760000" y="8339934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화면 터치 시 상품이 선택되고 옵션 화면으로 이동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3F208-2D71-F5F8-54D2-54615778E7B5}"/>
              </a:ext>
            </a:extLst>
          </p:cNvPr>
          <p:cNvSpPr txBox="1"/>
          <p:nvPr/>
        </p:nvSpPr>
        <p:spPr>
          <a:xfrm>
            <a:off x="5760000" y="7799268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#2 </a:t>
            </a:r>
            <a:r>
              <a:rPr lang="ko-KR" altLang="en-US" sz="2400" b="1" dirty="0"/>
              <a:t>상품 선택 화면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18753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09E8B-EAC4-47B4-916F-0B39BCA07A6D}"/>
              </a:ext>
            </a:extLst>
          </p:cNvPr>
          <p:cNvSpPr txBox="1"/>
          <p:nvPr/>
        </p:nvSpPr>
        <p:spPr>
          <a:xfrm>
            <a:off x="5760000" y="8177511"/>
            <a:ext cx="772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상품의 수량을 조절할 수 있고</a:t>
            </a:r>
            <a:r>
              <a:rPr lang="en-US" altLang="ko-KR" dirty="0"/>
              <a:t>, </a:t>
            </a:r>
            <a:r>
              <a:rPr lang="ko-KR" altLang="en-US" dirty="0"/>
              <a:t>맛 선택하지 않을 경우 페이지 이동 불가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D59A9E-CE79-4FA1-8B7A-788982A86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85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4EDFE2-7935-8E95-3C97-868CD8B5A81A}"/>
              </a:ext>
            </a:extLst>
          </p:cNvPr>
          <p:cNvSpPr txBox="1"/>
          <p:nvPr/>
        </p:nvSpPr>
        <p:spPr>
          <a:xfrm>
            <a:off x="5760000" y="7715846"/>
            <a:ext cx="323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#3 </a:t>
            </a:r>
            <a:r>
              <a:rPr lang="ko-KR" altLang="en-US" sz="2400" b="1" dirty="0"/>
              <a:t>상품 수량 선택 화면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53888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1119</Words>
  <Application>Microsoft Office PowerPoint</Application>
  <PresentationFormat>사용자 지정</PresentationFormat>
  <Paragraphs>211</Paragraphs>
  <Slides>26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HY헤드라인M</vt:lpstr>
      <vt:lpstr>나눔스퀘어OTF Bold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42</cp:revision>
  <dcterms:created xsi:type="dcterms:W3CDTF">2024-05-21T09:16:41Z</dcterms:created>
  <dcterms:modified xsi:type="dcterms:W3CDTF">2025-04-25T08:09:41Z</dcterms:modified>
</cp:coreProperties>
</file>